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56" r:id="rId3"/>
    <p:sldId id="257" r:id="rId4"/>
    <p:sldId id="258" r:id="rId5"/>
    <p:sldId id="259" r:id="rId6"/>
    <p:sldId id="261" r:id="rId7"/>
    <p:sldId id="268"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nl-NL" smtClean="0"/>
              <a:t>Klik om de stijl te bewerken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nl-NL" smtClean="0"/>
              <a:t>Klik om de stijl te bewerken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447191" y="2824269"/>
            <a:ext cx="4645152" cy="2644457"/>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412362" y="2821491"/>
            <a:ext cx="4645152" cy="2637371"/>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nl-NL" smtClean="0"/>
              <a:t>Klik om de stijl te bewerken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3/22/2020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3/22/2020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hQsa794bSY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kn.nu/ww.9429d21" TargetMode="External"/><Relationship Id="rId2" Type="http://schemas.openxmlformats.org/officeDocument/2006/relationships/hyperlink" Target="http://www.activeerjehersenen.n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Keuzedeel </a:t>
            </a:r>
            <a:r>
              <a:rPr lang="nl-NL" dirty="0" smtClean="0"/>
              <a:t>NAH</a:t>
            </a:r>
            <a:endParaRPr lang="nl-NL" dirty="0"/>
          </a:p>
        </p:txBody>
      </p:sp>
      <p:sp>
        <p:nvSpPr>
          <p:cNvPr id="3" name="Ondertitel 2"/>
          <p:cNvSpPr>
            <a:spLocks noGrp="1"/>
          </p:cNvSpPr>
          <p:nvPr>
            <p:ph type="subTitle" idx="1"/>
          </p:nvPr>
        </p:nvSpPr>
        <p:spPr/>
        <p:txBody>
          <a:bodyPr>
            <a:noAutofit/>
          </a:bodyPr>
          <a:lstStyle/>
          <a:p>
            <a:endParaRPr lang="nl-NL" sz="2000" dirty="0" smtClean="0"/>
          </a:p>
        </p:txBody>
      </p:sp>
    </p:spTree>
    <p:extLst>
      <p:ext uri="{BB962C8B-B14F-4D97-AF65-F5344CB8AC3E}">
        <p14:creationId xmlns:p14="http://schemas.microsoft.com/office/powerpoint/2010/main" val="2112629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NAH   </a:t>
            </a:r>
            <a:endParaRPr lang="nl-NL" dirty="0"/>
          </a:p>
        </p:txBody>
      </p:sp>
      <p:pic>
        <p:nvPicPr>
          <p:cNvPr id="6" name="Afbeelding 5"/>
          <p:cNvPicPr>
            <a:picLocks noChangeAspect="1"/>
          </p:cNvPicPr>
          <p:nvPr/>
        </p:nvPicPr>
        <p:blipFill>
          <a:blip r:embed="rId2"/>
          <a:stretch>
            <a:fillRect/>
          </a:stretch>
        </p:blipFill>
        <p:spPr>
          <a:xfrm>
            <a:off x="-1" y="-1"/>
            <a:ext cx="3696789" cy="3017521"/>
          </a:xfrm>
          <a:prstGeom prst="rect">
            <a:avLst/>
          </a:prstGeom>
        </p:spPr>
      </p:pic>
      <p:sp>
        <p:nvSpPr>
          <p:cNvPr id="3" name="Ondertitel 2"/>
          <p:cNvSpPr>
            <a:spLocks noGrp="1"/>
          </p:cNvSpPr>
          <p:nvPr>
            <p:ph type="subTitle" idx="1"/>
          </p:nvPr>
        </p:nvSpPr>
        <p:spPr/>
        <p:txBody>
          <a:bodyPr>
            <a:normAutofit fontScale="25000" lnSpcReduction="20000"/>
          </a:bodyPr>
          <a:lstStyle/>
          <a:p>
            <a:pPr algn="ctr"/>
            <a:r>
              <a:rPr lang="nl-NL" sz="7200" dirty="0" smtClean="0"/>
              <a:t>Niet aangeboren hersenletsel</a:t>
            </a:r>
          </a:p>
          <a:p>
            <a:pPr algn="ctr"/>
            <a:endParaRPr lang="nl-NL" sz="7200" dirty="0"/>
          </a:p>
          <a:p>
            <a:pPr fontAlgn="base"/>
            <a:r>
              <a:rPr lang="nl-NL" sz="7200" i="1" dirty="0"/>
              <a:t>Onze hersenen staan nog steeds in de stand van het overleven in de prehistorische tijd. Dat is een van de redenen waarom we zo moeilijk weerstand kunnen bieden aan onze zonden als vraatzucht en hebzucht.</a:t>
            </a:r>
          </a:p>
          <a:p>
            <a:r>
              <a:rPr lang="nl-NL" dirty="0"/>
              <a:t/>
            </a:r>
            <a:br>
              <a:rPr lang="nl-NL" dirty="0"/>
            </a:br>
            <a:endParaRPr lang="nl-NL" dirty="0" smtClean="0"/>
          </a:p>
        </p:txBody>
      </p:sp>
    </p:spTree>
    <p:extLst>
      <p:ext uri="{BB962C8B-B14F-4D97-AF65-F5344CB8AC3E}">
        <p14:creationId xmlns:p14="http://schemas.microsoft.com/office/powerpoint/2010/main" val="3361184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ga je allemaal doen/leren en maken in dit keuzedeel</a:t>
            </a:r>
            <a:endParaRPr lang="nl-NL" dirty="0"/>
          </a:p>
        </p:txBody>
      </p:sp>
      <p:sp>
        <p:nvSpPr>
          <p:cNvPr id="3" name="Tijdelijke aanduiding voor inhoud 2"/>
          <p:cNvSpPr>
            <a:spLocks noGrp="1"/>
          </p:cNvSpPr>
          <p:nvPr>
            <p:ph idx="1"/>
          </p:nvPr>
        </p:nvSpPr>
        <p:spPr/>
        <p:txBody>
          <a:bodyPr>
            <a:normAutofit/>
          </a:bodyPr>
          <a:lstStyle/>
          <a:p>
            <a:r>
              <a:rPr lang="nl-NL" sz="2900" dirty="0" smtClean="0"/>
              <a:t>Wat </a:t>
            </a:r>
            <a:r>
              <a:rPr lang="nl-NL" sz="2900" dirty="0"/>
              <a:t>nah is</a:t>
            </a:r>
          </a:p>
          <a:p>
            <a:pPr lvl="0"/>
            <a:r>
              <a:rPr lang="nl-NL" sz="2900" dirty="0"/>
              <a:t>Werking van de hersenen</a:t>
            </a:r>
          </a:p>
          <a:p>
            <a:pPr lvl="0"/>
            <a:r>
              <a:rPr lang="nl-NL" sz="2900" dirty="0"/>
              <a:t>Welke ziektebeelden eronder vallen</a:t>
            </a:r>
          </a:p>
          <a:p>
            <a:pPr lvl="0"/>
            <a:r>
              <a:rPr lang="nl-NL" sz="2900" dirty="0"/>
              <a:t>Observeren van een </a:t>
            </a:r>
            <a:r>
              <a:rPr lang="nl-NL" sz="2900" dirty="0" smtClean="0"/>
              <a:t>zorgvrager </a:t>
            </a:r>
            <a:r>
              <a:rPr lang="nl-NL" sz="2900" dirty="0"/>
              <a:t>met </a:t>
            </a:r>
            <a:r>
              <a:rPr lang="nl-NL" sz="2900" dirty="0" smtClean="0"/>
              <a:t>NAH</a:t>
            </a:r>
          </a:p>
          <a:p>
            <a:r>
              <a:rPr lang="nl-NL" sz="3200" dirty="0"/>
              <a:t>Hoe je gesprek voert met deze zorgvrager</a:t>
            </a:r>
          </a:p>
          <a:p>
            <a:pPr lvl="0"/>
            <a:endParaRPr lang="nl-NL" sz="2900" dirty="0"/>
          </a:p>
          <a:p>
            <a:endParaRPr lang="nl-NL" dirty="0"/>
          </a:p>
        </p:txBody>
      </p:sp>
    </p:spTree>
    <p:extLst>
      <p:ext uri="{BB962C8B-B14F-4D97-AF65-F5344CB8AC3E}">
        <p14:creationId xmlns:p14="http://schemas.microsoft.com/office/powerpoint/2010/main" val="3168625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lvl="0"/>
            <a:r>
              <a:rPr lang="nl-NL" sz="2400" dirty="0" smtClean="0"/>
              <a:t>Hoe </a:t>
            </a:r>
            <a:r>
              <a:rPr lang="nl-NL" sz="2400" dirty="0"/>
              <a:t>je omgaat met deze zorgvragers en diens familie (rouwproces, omgaan met beperking, grenzen stellen, ontremd gedrag)</a:t>
            </a:r>
          </a:p>
          <a:p>
            <a:pPr lvl="0"/>
            <a:r>
              <a:rPr lang="nl-NL" sz="2400" dirty="0"/>
              <a:t>Behoeften, wensen, mogelijkheden inventariseren van de zorgvrager</a:t>
            </a:r>
          </a:p>
          <a:p>
            <a:r>
              <a:rPr lang="nl-NL" sz="2400" dirty="0"/>
              <a:t>Ziekte-inzicht</a:t>
            </a:r>
          </a:p>
          <a:p>
            <a:pPr marL="0" indent="0">
              <a:lnSpc>
                <a:spcPct val="107000"/>
              </a:lnSpc>
              <a:spcAft>
                <a:spcPts val="800"/>
              </a:spcAft>
              <a:buNone/>
            </a:pPr>
            <a:r>
              <a:rPr lang="nl-NL" dirty="0">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nl-NL" dirty="0"/>
          </a:p>
        </p:txBody>
      </p:sp>
    </p:spTree>
    <p:extLst>
      <p:ext uri="{BB962C8B-B14F-4D97-AF65-F5344CB8AC3E}">
        <p14:creationId xmlns:p14="http://schemas.microsoft.com/office/powerpoint/2010/main" val="1216791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examinering</a:t>
            </a:r>
            <a:endParaRPr lang="nl-NL" dirty="0"/>
          </a:p>
        </p:txBody>
      </p:sp>
      <p:sp>
        <p:nvSpPr>
          <p:cNvPr id="3" name="Tijdelijke aanduiding voor inhoud 2"/>
          <p:cNvSpPr>
            <a:spLocks noGrp="1"/>
          </p:cNvSpPr>
          <p:nvPr>
            <p:ph idx="1"/>
          </p:nvPr>
        </p:nvSpPr>
        <p:spPr/>
        <p:txBody>
          <a:bodyPr/>
          <a:lstStyle/>
          <a:p>
            <a:pPr>
              <a:lnSpc>
                <a:spcPct val="107000"/>
              </a:lnSpc>
              <a:spcAft>
                <a:spcPts val="800"/>
              </a:spcAft>
            </a:pPr>
            <a:r>
              <a:rPr lang="nl-NL" dirty="0">
                <a:latin typeface="Calibri" panose="020F0502020204030204" pitchFamily="34" charset="0"/>
                <a:ea typeface="Calibri" panose="020F0502020204030204" pitchFamily="34" charset="0"/>
                <a:cs typeface="Times New Roman" panose="02020603050405020304" pitchFamily="18" charset="0"/>
              </a:rPr>
              <a:t>Als </a:t>
            </a:r>
            <a:r>
              <a:rPr lang="nl-NL" b="1" dirty="0">
                <a:latin typeface="Calibri" panose="020F0502020204030204" pitchFamily="34" charset="0"/>
                <a:ea typeface="Calibri" panose="020F0502020204030204" pitchFamily="34" charset="0"/>
                <a:cs typeface="Times New Roman" panose="02020603050405020304" pitchFamily="18" charset="0"/>
              </a:rPr>
              <a:t>eindopdracht</a:t>
            </a:r>
            <a:r>
              <a:rPr lang="nl-NL" dirty="0">
                <a:latin typeface="Calibri" panose="020F0502020204030204" pitchFamily="34" charset="0"/>
                <a:ea typeface="Calibri" panose="020F0502020204030204" pitchFamily="34" charset="0"/>
                <a:cs typeface="Times New Roman" panose="02020603050405020304" pitchFamily="18" charset="0"/>
              </a:rPr>
              <a:t> van het onderwijsprogramma verwerk je de opgedane kennis en inzichten in een </a:t>
            </a:r>
            <a:r>
              <a:rPr lang="nl-NL" dirty="0" smtClean="0">
                <a:latin typeface="Calibri" panose="020F0502020204030204" pitchFamily="34" charset="0"/>
                <a:ea typeface="Calibri" panose="020F0502020204030204" pitchFamily="34" charset="0"/>
                <a:cs typeface="Times New Roman" panose="02020603050405020304" pitchFamily="18" charset="0"/>
              </a:rPr>
              <a:t>website of portfolio</a:t>
            </a:r>
            <a:endParaRPr lang="nl-NL"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b="1" dirty="0">
                <a:latin typeface="Calibri" panose="020F0502020204030204" pitchFamily="34" charset="0"/>
                <a:ea typeface="Calibri" panose="020F0502020204030204" pitchFamily="34" charset="0"/>
                <a:cs typeface="Times New Roman" panose="02020603050405020304" pitchFamily="18" charset="0"/>
              </a:rPr>
              <a:t>EXAMINERING </a:t>
            </a:r>
            <a:r>
              <a:rPr lang="nl-NL" dirty="0">
                <a:latin typeface="Calibri" panose="020F0502020204030204" pitchFamily="34" charset="0"/>
                <a:ea typeface="Calibri" panose="020F0502020204030204" pitchFamily="34" charset="0"/>
                <a:cs typeface="Times New Roman" panose="02020603050405020304" pitchFamily="18" charset="0"/>
              </a:rPr>
              <a:t>in de praktijk. Door omgang/verpleging van zorgvrager en dienst familie zoals in 1.2 0mschreven. Wat denk je dat je allemaal moet kunnen/kennen en doen?</a:t>
            </a:r>
          </a:p>
          <a:p>
            <a:endParaRPr lang="nl-NL" dirty="0"/>
          </a:p>
        </p:txBody>
      </p:sp>
      <p:pic>
        <p:nvPicPr>
          <p:cNvPr id="4" name="Afbeelding 3"/>
          <p:cNvPicPr>
            <a:picLocks noChangeAspect="1"/>
          </p:cNvPicPr>
          <p:nvPr/>
        </p:nvPicPr>
        <p:blipFill>
          <a:blip r:embed="rId2"/>
          <a:stretch>
            <a:fillRect/>
          </a:stretch>
        </p:blipFill>
        <p:spPr>
          <a:xfrm>
            <a:off x="4817745" y="3741038"/>
            <a:ext cx="2190750" cy="2085975"/>
          </a:xfrm>
          <a:prstGeom prst="rect">
            <a:avLst/>
          </a:prstGeom>
        </p:spPr>
      </p:pic>
    </p:spTree>
    <p:extLst>
      <p:ext uri="{BB962C8B-B14F-4D97-AF65-F5344CB8AC3E}">
        <p14:creationId xmlns:p14="http://schemas.microsoft.com/office/powerpoint/2010/main" val="1176981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Wat is Nah? </a:t>
            </a:r>
            <a:endParaRPr lang="nl-NL" dirty="0"/>
          </a:p>
        </p:txBody>
      </p:sp>
      <p:sp>
        <p:nvSpPr>
          <p:cNvPr id="3" name="Tijdelijke aanduiding voor inhoud 2"/>
          <p:cNvSpPr>
            <a:spLocks noGrp="1"/>
          </p:cNvSpPr>
          <p:nvPr>
            <p:ph idx="1"/>
          </p:nvPr>
        </p:nvSpPr>
        <p:spPr/>
        <p:txBody>
          <a:bodyPr>
            <a:normAutofit lnSpcReduction="10000"/>
          </a:bodyPr>
          <a:lstStyle/>
          <a:p>
            <a:r>
              <a:rPr lang="nl-NL" dirty="0"/>
              <a:t>Niet-aangeboren hersenletsel of NAH is schade aan de hersenen, ontstaan in de loop van het leven en is in te delen in twee soorten: traumatisch en niet-traumatisch hersenletsel. Er bestaat ook aangeboren hersenletsel. Dit is schade aan de hersenen die ontstaan is rond of na de geboorte, zoals zuurstofgebrek of een infectie. In Nederland krijgen jaarlijks naar schatting 160.000 (nieuwe) mensen te maken met een of andere vorm van hersenletsel als gevolg van bijvoorbeeld een herseninfarct, ongeluk, tumor, hartstilstand, hersenbloeding of operatie. Dat aantal betreft alleen betrokkenen zelf, niet de naaste omgeving. De familie ondervindt ook allerlei problemen.</a:t>
            </a:r>
          </a:p>
          <a:p>
            <a:r>
              <a:rPr lang="nl-NL" u="sng" dirty="0">
                <a:hlinkClick r:id="rId2"/>
              </a:rPr>
              <a:t>https://www.youtube.com/watch?v=hQsa794bSYk</a:t>
            </a:r>
            <a:endParaRPr lang="nl-NL" dirty="0"/>
          </a:p>
          <a:p>
            <a:endParaRPr lang="nl-NL" dirty="0"/>
          </a:p>
        </p:txBody>
      </p:sp>
    </p:spTree>
    <p:extLst>
      <p:ext uri="{BB962C8B-B14F-4D97-AF65-F5344CB8AC3E}">
        <p14:creationId xmlns:p14="http://schemas.microsoft.com/office/powerpoint/2010/main" val="20103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Introductie documentaire kijken en nabespreken:</a:t>
            </a:r>
            <a:br>
              <a:rPr lang="nl-NL" dirty="0" smtClean="0"/>
            </a:br>
            <a:endParaRPr lang="nl-NL" dirty="0"/>
          </a:p>
        </p:txBody>
      </p:sp>
      <p:sp>
        <p:nvSpPr>
          <p:cNvPr id="3" name="Tijdelijke aanduiding voor inhoud 2"/>
          <p:cNvSpPr>
            <a:spLocks noGrp="1"/>
          </p:cNvSpPr>
          <p:nvPr>
            <p:ph idx="1"/>
          </p:nvPr>
        </p:nvSpPr>
        <p:spPr/>
        <p:txBody>
          <a:bodyPr/>
          <a:lstStyle/>
          <a:p>
            <a:r>
              <a:rPr lang="nl-NL" dirty="0" smtClean="0"/>
              <a:t>A different </a:t>
            </a:r>
            <a:r>
              <a:rPr lang="nl-NL" dirty="0" err="1" smtClean="0"/>
              <a:t>brain</a:t>
            </a:r>
            <a:endParaRPr lang="nl-NL" dirty="0" smtClean="0"/>
          </a:p>
          <a:p>
            <a:endParaRPr lang="nl-NL" dirty="0"/>
          </a:p>
          <a:p>
            <a:endParaRPr lang="nl-NL" dirty="0"/>
          </a:p>
        </p:txBody>
      </p:sp>
    </p:spTree>
    <p:extLst>
      <p:ext uri="{BB962C8B-B14F-4D97-AF65-F5344CB8AC3E}">
        <p14:creationId xmlns:p14="http://schemas.microsoft.com/office/powerpoint/2010/main" val="2783348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Eigen ervaringen</a:t>
            </a:r>
            <a:endParaRPr lang="nl-NL" dirty="0"/>
          </a:p>
        </p:txBody>
      </p:sp>
      <p:sp>
        <p:nvSpPr>
          <p:cNvPr id="3" name="Tijdelijke aanduiding voor inhoud 2"/>
          <p:cNvSpPr>
            <a:spLocks noGrp="1"/>
          </p:cNvSpPr>
          <p:nvPr>
            <p:ph idx="1"/>
          </p:nvPr>
        </p:nvSpPr>
        <p:spPr/>
        <p:txBody>
          <a:bodyPr/>
          <a:lstStyle/>
          <a:p>
            <a:r>
              <a:rPr lang="nl-NL" dirty="0" smtClean="0"/>
              <a:t>Ken je al zorgvragers met NAH? Wat is je ervaring?</a:t>
            </a:r>
          </a:p>
          <a:p>
            <a:endParaRPr lang="nl-NL" dirty="0"/>
          </a:p>
          <a:p>
            <a:r>
              <a:rPr lang="nl-NL" dirty="0" smtClean="0"/>
              <a:t>Maak eens een inventarisatie met je projectgroep </a:t>
            </a:r>
            <a:r>
              <a:rPr lang="nl-NL" dirty="0" err="1" smtClean="0"/>
              <a:t>mbv</a:t>
            </a:r>
            <a:r>
              <a:rPr lang="nl-NL" dirty="0" smtClean="0"/>
              <a:t> het schema in de reader (link)</a:t>
            </a:r>
          </a:p>
          <a:p>
            <a:endParaRPr lang="nl-NL" dirty="0"/>
          </a:p>
          <a:p>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651212402"/>
              </p:ext>
            </p:extLst>
          </p:nvPr>
        </p:nvGraphicFramePr>
        <p:xfrm>
          <a:off x="1867989" y="3577876"/>
          <a:ext cx="7262358" cy="978408"/>
        </p:xfrm>
        <a:graphic>
          <a:graphicData uri="http://schemas.openxmlformats.org/drawingml/2006/table">
            <a:tbl>
              <a:tblPr firstRow="1" firstCol="1" bandRow="1">
                <a:tableStyleId>{5C22544A-7EE6-4342-B048-85BDC9FD1C3A}</a:tableStyleId>
              </a:tblPr>
              <a:tblGrid>
                <a:gridCol w="3063782">
                  <a:extLst>
                    <a:ext uri="{9D8B030D-6E8A-4147-A177-3AD203B41FA5}">
                      <a16:colId xmlns:a16="http://schemas.microsoft.com/office/drawing/2014/main" val="4146720907"/>
                    </a:ext>
                  </a:extLst>
                </a:gridCol>
                <a:gridCol w="4198576">
                  <a:extLst>
                    <a:ext uri="{9D8B030D-6E8A-4147-A177-3AD203B41FA5}">
                      <a16:colId xmlns:a16="http://schemas.microsoft.com/office/drawing/2014/main" val="1108605940"/>
                    </a:ext>
                  </a:extLst>
                </a:gridCol>
              </a:tblGrid>
              <a:tr h="889621">
                <a:tc>
                  <a:txBody>
                    <a:bodyPr/>
                    <a:lstStyle/>
                    <a:p>
                      <a:pPr algn="l">
                        <a:lnSpc>
                          <a:spcPct val="107000"/>
                        </a:lnSpc>
                        <a:spcAft>
                          <a:spcPts val="0"/>
                        </a:spcAft>
                      </a:pPr>
                      <a:r>
                        <a:rPr lang="nl-NL" sz="2000">
                          <a:effectLst/>
                        </a:rPr>
                        <a:t>Ziektebeeld/aandoening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nl-NL" sz="2000" dirty="0">
                          <a:effectLst/>
                        </a:rPr>
                        <a:t>Symptomen die je in de praktijk zien én die gerelateerd zijn aan de aandoening</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9146135"/>
                  </a:ext>
                </a:extLst>
              </a:tr>
            </a:tbl>
          </a:graphicData>
        </a:graphic>
      </p:graphicFrame>
    </p:spTree>
    <p:extLst>
      <p:ext uri="{BB962C8B-B14F-4D97-AF65-F5344CB8AC3E}">
        <p14:creationId xmlns:p14="http://schemas.microsoft.com/office/powerpoint/2010/main" val="3717049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Werking en anatomie van de hersenen</a:t>
            </a:r>
            <a:endParaRPr lang="nl-NL" dirty="0"/>
          </a:p>
        </p:txBody>
      </p:sp>
      <p:sp>
        <p:nvSpPr>
          <p:cNvPr id="3" name="Tijdelijke aanduiding voor inhoud 2"/>
          <p:cNvSpPr>
            <a:spLocks noGrp="1"/>
          </p:cNvSpPr>
          <p:nvPr>
            <p:ph idx="1"/>
          </p:nvPr>
        </p:nvSpPr>
        <p:spPr/>
        <p:txBody>
          <a:bodyPr>
            <a:normAutofit/>
          </a:bodyPr>
          <a:lstStyle/>
          <a:p>
            <a:r>
              <a:rPr lang="nl-NL" dirty="0"/>
              <a:t>projectgroep:</a:t>
            </a:r>
          </a:p>
          <a:p>
            <a:r>
              <a:rPr lang="nl-NL" dirty="0"/>
              <a:t>Maak met je projectgroep een account aan op de website </a:t>
            </a:r>
          </a:p>
          <a:p>
            <a:r>
              <a:rPr lang="nl-NL" u="sng" dirty="0">
                <a:hlinkClick r:id="rId2"/>
              </a:rPr>
              <a:t>http://www.activeerjehersenen.nl/</a:t>
            </a:r>
            <a:r>
              <a:rPr lang="nl-NL" dirty="0"/>
              <a:t>. </a:t>
            </a:r>
          </a:p>
          <a:p>
            <a:r>
              <a:rPr lang="nl-NL" dirty="0"/>
              <a:t>Met dit spel krijg je inzicht welke vaardigheden zich per hersendeel bevinden en hoe deze </a:t>
            </a:r>
            <a:r>
              <a:rPr lang="nl-NL" dirty="0" smtClean="0"/>
              <a:t>samenwerken.</a:t>
            </a:r>
          </a:p>
          <a:p>
            <a:r>
              <a:rPr lang="nl-NL" u="sng" dirty="0" smtClean="0">
                <a:solidFill>
                  <a:schemeClr val="tx2"/>
                </a:solidFill>
                <a:hlinkClick r:id="rId3"/>
              </a:rPr>
              <a:t>Anatomie hersenen:</a:t>
            </a:r>
            <a:endParaRPr lang="nl-NL" u="sng" dirty="0">
              <a:solidFill>
                <a:schemeClr val="tx2"/>
              </a:solidFill>
              <a:hlinkClick r:id="rId3"/>
            </a:endParaRPr>
          </a:p>
          <a:p>
            <a:r>
              <a:rPr lang="nl-NL" u="sng" dirty="0" smtClean="0">
                <a:hlinkClick r:id="rId3"/>
              </a:rPr>
              <a:t>http</a:t>
            </a:r>
            <a:r>
              <a:rPr lang="nl-NL" u="sng" dirty="0">
                <a:hlinkClick r:id="rId3"/>
              </a:rPr>
              <a:t>://</a:t>
            </a:r>
            <a:r>
              <a:rPr lang="nl-NL" u="sng" dirty="0" smtClean="0">
                <a:hlinkClick r:id="rId3"/>
              </a:rPr>
              <a:t>kn.nu/ww.9429d21</a:t>
            </a:r>
            <a:endParaRPr lang="nl-NL" u="sng" dirty="0" smtClean="0"/>
          </a:p>
          <a:p>
            <a:pPr marL="0" indent="0">
              <a:buNone/>
            </a:pPr>
            <a:endParaRPr lang="nl-NL" u="sng" dirty="0"/>
          </a:p>
          <a:p>
            <a:endParaRPr lang="nl-NL" dirty="0"/>
          </a:p>
          <a:p>
            <a:endParaRPr lang="nl-NL" dirty="0"/>
          </a:p>
        </p:txBody>
      </p:sp>
    </p:spTree>
    <p:extLst>
      <p:ext uri="{BB962C8B-B14F-4D97-AF65-F5344CB8AC3E}">
        <p14:creationId xmlns:p14="http://schemas.microsoft.com/office/powerpoint/2010/main" val="26297582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TM10001114[[fn=Galerie]]</Template>
  <TotalTime>93</TotalTime>
  <Words>379</Words>
  <Application>Microsoft Office PowerPoint</Application>
  <PresentationFormat>Breedbeeld</PresentationFormat>
  <Paragraphs>38</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Gill Sans MT</vt:lpstr>
      <vt:lpstr>Times New Roman</vt:lpstr>
      <vt:lpstr>Gallery</vt:lpstr>
      <vt:lpstr>Keuzedeel NAH</vt:lpstr>
      <vt:lpstr>             NAH   </vt:lpstr>
      <vt:lpstr>Wat ga je allemaal doen/leren en maken in dit keuzedeel</vt:lpstr>
      <vt:lpstr>PowerPoint-presentatie</vt:lpstr>
      <vt:lpstr>examinering</vt:lpstr>
      <vt:lpstr>Wat is Nah? </vt:lpstr>
      <vt:lpstr>Introductie documentaire kijken en nabespreken: </vt:lpstr>
      <vt:lpstr>Eigen ervaringen</vt:lpstr>
      <vt:lpstr>Werking en anatomie van de hersenen</vt:lpstr>
    </vt:vector>
  </TitlesOfParts>
  <Company>Leeuwenborgh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NAH</dc:title>
  <dc:creator>C.V.A.I. (Cindy) van der Meijs</dc:creator>
  <cp:lastModifiedBy>Cindy (C.V.A.I.) van der Meijs</cp:lastModifiedBy>
  <cp:revision>17</cp:revision>
  <dcterms:created xsi:type="dcterms:W3CDTF">2017-09-28T11:30:48Z</dcterms:created>
  <dcterms:modified xsi:type="dcterms:W3CDTF">2020-03-22T18:33:17Z</dcterms:modified>
</cp:coreProperties>
</file>